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6" r:id="rId2"/>
    <p:sldId id="527" r:id="rId3"/>
    <p:sldId id="528" r:id="rId4"/>
    <p:sldId id="567" r:id="rId5"/>
    <p:sldId id="568" r:id="rId6"/>
    <p:sldId id="566" r:id="rId7"/>
    <p:sldId id="569" r:id="rId8"/>
    <p:sldId id="570" r:id="rId9"/>
    <p:sldId id="571" r:id="rId10"/>
    <p:sldId id="572" r:id="rId11"/>
    <p:sldId id="573" r:id="rId12"/>
    <p:sldId id="574" r:id="rId13"/>
    <p:sldId id="575" r:id="rId14"/>
    <p:sldId id="462" r:id="rId15"/>
  </p:sldIdLst>
  <p:sldSz cx="12160250" cy="684053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2"/>
    <a:srgbClr val="EF4347"/>
    <a:srgbClr val="E7141A"/>
    <a:srgbClr val="4F81BD"/>
    <a:srgbClr val="990000"/>
    <a:srgbClr val="808080"/>
    <a:srgbClr val="FF7C80"/>
    <a:srgbClr val="595656"/>
    <a:srgbClr val="7F7F7F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70340" autoAdjust="0"/>
  </p:normalViewPr>
  <p:slideViewPr>
    <p:cSldViewPr>
      <p:cViewPr varScale="1">
        <p:scale>
          <a:sx n="88" d="100"/>
          <a:sy n="88" d="100"/>
        </p:scale>
        <p:origin x="2688" y="264"/>
      </p:cViewPr>
      <p:guideLst>
        <p:guide orient="horz" pos="2155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581B6-8AE9-4582-A056-8697CC3FBC4E}" type="datetimeFigureOut">
              <a:rPr lang="zh-CN" altLang="en-US" smtClean="0"/>
              <a:t>2025/7/14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09C94-685B-448B-90DB-5A23A3AEA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454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BD7EB-95D5-414F-BF90-6B58999BEBDD}" type="datetimeFigureOut">
              <a:rPr lang="zh-CN" altLang="en-US" smtClean="0"/>
              <a:pPr/>
              <a:t>2025/7/14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7DE5A-C99F-4AFD-B1C4-F96E72A2F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7DE5A-C99F-4AFD-B1C4-F96E72A2F4C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4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4E7D-C4C9-5184-5DAD-CE88D5D6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5EE5B9-FB37-403C-52E5-453158737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027A9B-4EA9-D6A1-8F81-AF46E4CA4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3A660A-39F0-CDA0-7D98-07D83A2A1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7DE5A-C99F-4AFD-B1C4-F96E72A2F4C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2020" y="2125003"/>
            <a:ext cx="10336213" cy="14662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4039" y="3876308"/>
            <a:ext cx="8512175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6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4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2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0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8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4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54752" y="6340171"/>
            <a:ext cx="3850746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3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493" y="43439"/>
            <a:ext cx="10643242" cy="868204"/>
          </a:xfrm>
        </p:spPr>
        <p:txBody>
          <a:bodyPr>
            <a:normAutofit/>
          </a:bodyPr>
          <a:lstStyle>
            <a:lvl1pPr algn="l"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014" y="1260029"/>
            <a:ext cx="10944225" cy="48505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82689" y="6433381"/>
            <a:ext cx="2837392" cy="364195"/>
          </a:xfrm>
        </p:spPr>
        <p:txBody>
          <a:bodyPr/>
          <a:lstStyle/>
          <a:p>
            <a:fld id="{ACBE8222-9D24-4439-B089-51A36CE2D6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0264" y="899989"/>
            <a:ext cx="12170514" cy="62024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  <p:pic>
        <p:nvPicPr>
          <p:cNvPr id="7" name="图片 6" descr="part素材.png">
            <a:extLst>
              <a:ext uri="{FF2B5EF4-FFF2-40B4-BE49-F238E27FC236}">
                <a16:creationId xmlns:a16="http://schemas.microsoft.com/office/drawing/2014/main" id="{182D99FC-06F6-4D7A-A480-8BD6CF26AC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8779" y="11743"/>
            <a:ext cx="247477" cy="8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577" y="4395684"/>
            <a:ext cx="10336213" cy="1358607"/>
          </a:xfrm>
        </p:spPr>
        <p:txBody>
          <a:bodyPr anchor="t">
            <a:normAutofit/>
          </a:bodyPr>
          <a:lstStyle>
            <a:lvl1pPr algn="l">
              <a:defRPr sz="4800" b="1" cap="all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0577" y="2899314"/>
            <a:ext cx="10336213" cy="1496367"/>
          </a:xfrm>
        </p:spPr>
        <p:txBody>
          <a:bodyPr anchor="b"/>
          <a:lstStyle>
            <a:lvl1pPr marL="0" indent="0">
              <a:buNone/>
              <a:defRPr sz="2660">
                <a:solidFill>
                  <a:schemeClr val="tx1">
                    <a:tint val="75000"/>
                  </a:schemeClr>
                </a:solidFill>
              </a:defRPr>
            </a:lvl1pPr>
            <a:lvl2pPr marL="60803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216061" indent="0">
              <a:buNone/>
              <a:defRPr sz="2128">
                <a:solidFill>
                  <a:schemeClr val="tx1">
                    <a:tint val="75000"/>
                  </a:schemeClr>
                </a:solidFill>
              </a:defRPr>
            </a:lvl3pPr>
            <a:lvl4pPr marL="1824091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4pPr>
            <a:lvl5pPr marL="2432121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5pPr>
            <a:lvl6pPr marL="3040151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6pPr>
            <a:lvl7pPr marL="3648182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7pPr>
            <a:lvl8pPr marL="4256212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8pPr>
            <a:lvl9pPr marL="4864242" indent="0">
              <a:buNone/>
              <a:defRPr sz="18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54752" y="6340171"/>
            <a:ext cx="3850746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992E5-6E98-40A7-ACB8-0B876E359DE1}"/>
              </a:ext>
            </a:extLst>
          </p:cNvPr>
          <p:cNvSpPr/>
          <p:nvPr userDrawn="1"/>
        </p:nvSpPr>
        <p:spPr>
          <a:xfrm>
            <a:off x="-40555" y="5220469"/>
            <a:ext cx="12170514" cy="62024"/>
          </a:xfrm>
          <a:prstGeom prst="rect">
            <a:avLst/>
          </a:prstGeom>
          <a:solidFill>
            <a:srgbClr val="E60012"/>
          </a:solidFill>
          <a:ln>
            <a:solidFill>
              <a:srgbClr val="E6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4"/>
          </a:p>
        </p:txBody>
      </p:sp>
    </p:spTree>
    <p:extLst>
      <p:ext uri="{BB962C8B-B14F-4D97-AF65-F5344CB8AC3E}">
        <p14:creationId xmlns:p14="http://schemas.microsoft.com/office/powerpoint/2010/main" val="142112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54752" y="6340171"/>
            <a:ext cx="3850746" cy="3641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1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10">
            <a:extLst>
              <a:ext uri="{FF2B5EF4-FFF2-40B4-BE49-F238E27FC236}">
                <a16:creationId xmlns:a16="http://schemas.microsoft.com/office/drawing/2014/main" id="{86FFC0AE-BD7A-4E3C-8153-D44543F8383B}"/>
              </a:ext>
            </a:extLst>
          </p:cNvPr>
          <p:cNvPicPr>
            <a:picLocks noChangeArrowheads="1"/>
          </p:cNvPicPr>
          <p:nvPr userDrawn="1"/>
        </p:nvPicPr>
        <p:blipFill>
          <a:blip r:embed="rId6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 flipH="1">
            <a:off x="8146415" y="-932894"/>
            <a:ext cx="3693795" cy="512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014" y="273939"/>
            <a:ext cx="10944225" cy="114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14" y="1596131"/>
            <a:ext cx="10944225" cy="4514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14846" y="6340171"/>
            <a:ext cx="283739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6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CBE8222-9D24-4439-B089-51A36CE2D6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1510">
            <a:extLst>
              <a:ext uri="{FF2B5EF4-FFF2-40B4-BE49-F238E27FC236}">
                <a16:creationId xmlns:a16="http://schemas.microsoft.com/office/drawing/2014/main" id="{EA3533D8-52F2-4466-A82F-1467921938B4}"/>
              </a:ext>
            </a:extLst>
          </p:cNvPr>
          <p:cNvPicPr>
            <a:picLocks noChangeArrowheads="1"/>
          </p:cNvPicPr>
          <p:nvPr userDrawn="1"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20000" flipH="1">
            <a:off x="140970" y="3067006"/>
            <a:ext cx="3048000" cy="48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A55791-1E56-4488-A71E-4F0E2F289C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45" y="171383"/>
            <a:ext cx="2876670" cy="51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5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hf hdr="0" ftr="0"/>
  <p:txStyles>
    <p:titleStyle>
      <a:lvl1pPr algn="ctr" defTabSz="1216061" rtl="0" eaLnBrk="1" latinLnBrk="0" hangingPunct="1">
        <a:spcBef>
          <a:spcPct val="0"/>
        </a:spcBef>
        <a:buNone/>
        <a:defRPr sz="5852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6023" indent="-456023" algn="l" defTabSz="1216061" rtl="0" eaLnBrk="1" latinLnBrk="0" hangingPunct="1">
        <a:spcBef>
          <a:spcPct val="20000"/>
        </a:spcBef>
        <a:buFont typeface="Arial" pitchFamily="34" charset="0"/>
        <a:buChar char="•"/>
        <a:defRPr sz="4256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88049" indent="-380019" algn="l" defTabSz="1216061" rtl="0" eaLnBrk="1" latinLnBrk="0" hangingPunct="1">
        <a:spcBef>
          <a:spcPct val="20000"/>
        </a:spcBef>
        <a:buFont typeface="Arial" pitchFamily="34" charset="0"/>
        <a:buChar char="–"/>
        <a:defRPr sz="3724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0076" indent="-304015" algn="l" defTabSz="1216061" rtl="0" eaLnBrk="1" latinLnBrk="0" hangingPunct="1">
        <a:spcBef>
          <a:spcPct val="20000"/>
        </a:spcBef>
        <a:buFont typeface="Arial" pitchFamily="34" charset="0"/>
        <a:buChar char="•"/>
        <a:defRPr sz="3192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28106" indent="-304015" algn="l" defTabSz="1216061" rtl="0" eaLnBrk="1" latinLnBrk="0" hangingPunct="1">
        <a:spcBef>
          <a:spcPct val="20000"/>
        </a:spcBef>
        <a:buFont typeface="Arial" pitchFamily="34" charset="0"/>
        <a:buChar char="–"/>
        <a:defRPr sz="266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36136" indent="-304015" algn="l" defTabSz="1216061" rtl="0" eaLnBrk="1" latinLnBrk="0" hangingPunct="1">
        <a:spcBef>
          <a:spcPct val="20000"/>
        </a:spcBef>
        <a:buFont typeface="Arial" pitchFamily="34" charset="0"/>
        <a:buChar char="»"/>
        <a:defRPr sz="266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44167" indent="-304015" algn="l" defTabSz="1216061" rtl="0" eaLnBrk="1" latinLnBrk="0" hangingPunct="1">
        <a:spcBef>
          <a:spcPct val="20000"/>
        </a:spcBef>
        <a:buFont typeface="Arial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6pPr>
      <a:lvl7pPr marL="3952197" indent="-304015" algn="l" defTabSz="1216061" rtl="0" eaLnBrk="1" latinLnBrk="0" hangingPunct="1">
        <a:spcBef>
          <a:spcPct val="20000"/>
        </a:spcBef>
        <a:buFont typeface="Arial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7pPr>
      <a:lvl8pPr marL="4560227" indent="-304015" algn="l" defTabSz="1216061" rtl="0" eaLnBrk="1" latinLnBrk="0" hangingPunct="1">
        <a:spcBef>
          <a:spcPct val="20000"/>
        </a:spcBef>
        <a:buFont typeface="Arial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8pPr>
      <a:lvl9pPr marL="5168257" indent="-304015" algn="l" defTabSz="1216061" rtl="0" eaLnBrk="1" latinLnBrk="0" hangingPunct="1">
        <a:spcBef>
          <a:spcPct val="20000"/>
        </a:spcBef>
        <a:buFont typeface="Arial" pitchFamily="34" charset="0"/>
        <a:buChar char="•"/>
        <a:defRPr sz="26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1pPr>
      <a:lvl2pPr marL="608030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216061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824091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4pPr>
      <a:lvl5pPr marL="2432121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5pPr>
      <a:lvl6pPr marL="3040151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6pPr>
      <a:lvl7pPr marL="3648182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7pPr>
      <a:lvl8pPr marL="4256212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8pPr>
      <a:lvl9pPr marL="4864242" algn="l" defTabSz="1216061" rtl="0" eaLnBrk="1" latinLnBrk="0" hangingPunct="1">
        <a:defRPr sz="2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 bwMode="auto">
          <a:xfrm>
            <a:off x="679525" y="1337164"/>
            <a:ext cx="11171459" cy="2995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188" tIns="45594" rIns="91188" bIns="45594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" altLang="zh-CN" b="1" dirty="0"/>
              <a:t>Denoising Diffusion Probabilistic Models</a:t>
            </a:r>
          </a:p>
        </p:txBody>
      </p:sp>
      <p:sp>
        <p:nvSpPr>
          <p:cNvPr id="4" name="标题 1"/>
          <p:cNvSpPr txBox="1"/>
          <p:nvPr/>
        </p:nvSpPr>
        <p:spPr bwMode="auto">
          <a:xfrm>
            <a:off x="2911773" y="3780309"/>
            <a:ext cx="6535023" cy="19492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188" tIns="45594" rIns="91188" bIns="45594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5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论文作者：</a:t>
            </a:r>
            <a:r>
              <a:rPr lang="en" altLang="zh-CN" sz="2800" dirty="0"/>
              <a:t>Xiang Lisa Li</a:t>
            </a:r>
            <a:r>
              <a:rPr lang="zh-CN" altLang="en-US" sz="2800" dirty="0"/>
              <a:t>，</a:t>
            </a:r>
            <a:r>
              <a:rPr lang="en" altLang="zh-CN" sz="2800" dirty="0"/>
              <a:t>John </a:t>
            </a:r>
            <a:r>
              <a:rPr lang="en" altLang="zh-CN" sz="2800" dirty="0" err="1"/>
              <a:t>Thickstun</a:t>
            </a:r>
            <a:r>
              <a:rPr lang="zh-CN" altLang="en" sz="2800" dirty="0"/>
              <a:t>等</a:t>
            </a:r>
            <a:endParaRPr lang="en-US" altLang="zh-CN" sz="25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533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报告人：韩雪冉</a:t>
            </a:r>
            <a:endParaRPr lang="zh-CN" altLang="zh-CN" sz="2533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35190-577B-ABD9-29B8-519E93868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3E6CE25-4F6A-19E1-5DF7-AC058207B5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AC14D2-9155-A961-363A-B4A0BD9D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原始推导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A91268-A580-BE0E-203F-D414B8DF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7AA77C-D430-34BB-615E-C82D81BD6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67" y="42962"/>
            <a:ext cx="7772400" cy="64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5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595F-5F8C-E024-A67A-82EE9D9C2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A0DC096-495E-E643-3280-7E47120408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C22C4A-DDE7-4B3E-F02C-F270BB57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原始推导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24DD25-1911-0CC5-DC25-33EEA88C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94D998-2785-30AD-5974-BA9BD95B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93" y="-6816"/>
            <a:ext cx="7772400" cy="6803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07DD5A-0B0D-515A-4139-9EAB4BDC5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77" y="932053"/>
            <a:ext cx="4081672" cy="33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1253-6843-847F-E4E9-D6146F9E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7CDDB08-03FF-6011-ECB6-903CB24382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1" y="107901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776BB5-0B27-0730-FA4E-B0FC28A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3D8371-7B10-2E4C-8732-BF7A1674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D684E-7D8F-69CE-F11B-2B91BB0B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6" y="1404045"/>
            <a:ext cx="11375057" cy="2736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F06FD8-CC5C-50AE-9777-A0D85848B601}"/>
              </a:ext>
            </a:extLst>
          </p:cNvPr>
          <p:cNvSpPr txBox="1"/>
          <p:nvPr/>
        </p:nvSpPr>
        <p:spPr>
          <a:xfrm>
            <a:off x="2501791" y="4541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拟合噪声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C1B9EF-B7CB-75F7-1843-3587515705D0}"/>
              </a:ext>
            </a:extLst>
          </p:cNvPr>
          <p:cNvSpPr txBox="1"/>
          <p:nvPr/>
        </p:nvSpPr>
        <p:spPr>
          <a:xfrm>
            <a:off x="6800205" y="45415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根据上述推导公式逆向计算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C06745F-F5B8-60CA-4493-24EBEF01D952}"/>
              </a:ext>
            </a:extLst>
          </p:cNvPr>
          <p:cNvCxnSpPr>
            <a:cxnSpLocks/>
          </p:cNvCxnSpPr>
          <p:nvPr/>
        </p:nvCxnSpPr>
        <p:spPr>
          <a:xfrm flipV="1">
            <a:off x="3055789" y="3739115"/>
            <a:ext cx="0" cy="80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4147BE2-F158-DC67-C970-3DCB028A3E9E}"/>
              </a:ext>
            </a:extLst>
          </p:cNvPr>
          <p:cNvCxnSpPr>
            <a:cxnSpLocks/>
          </p:cNvCxnSpPr>
          <p:nvPr/>
        </p:nvCxnSpPr>
        <p:spPr>
          <a:xfrm flipV="1">
            <a:off x="8168357" y="3420269"/>
            <a:ext cx="0" cy="112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8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948C-143F-C0C1-1546-B5E0AF1C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FE356E4-271C-FE99-6E72-0E1D56383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7901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F37BD78-E326-15E2-C009-E96F4D13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72F991-D1F8-5A4B-C106-FAFAB2F7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233D1-9F2F-5D4B-A7D5-E4C42DD2E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4" y="1116013"/>
            <a:ext cx="5086948" cy="4139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9B95B9-904A-20F3-60DF-E876291D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016" y="1551113"/>
            <a:ext cx="6070428" cy="32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33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D29816-C6CE-50DF-B31C-D74AE67804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834425-C40D-4F59-9193-75EBEE76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698E3-7355-4461-91E4-F859F74B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14</a:t>
            </a:fld>
            <a:endParaRPr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695C986-069C-9E79-FF79-E79E65D23FF7}"/>
              </a:ext>
            </a:extLst>
          </p:cNvPr>
          <p:cNvCxnSpPr/>
          <p:nvPr/>
        </p:nvCxnSpPr>
        <p:spPr>
          <a:xfrm>
            <a:off x="0" y="5580509"/>
            <a:ext cx="121602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2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C33CC15-974A-5AFD-86C3-5FDD69210D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68B5C0-5150-604A-9D44-C218A8E8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93" y="95289"/>
            <a:ext cx="10643242" cy="868204"/>
          </a:xfrm>
        </p:spPr>
        <p:txBody>
          <a:bodyPr/>
          <a:lstStyle/>
          <a:p>
            <a:r>
              <a:rPr kumimoji="1" lang="zh-CN" altLang="en-US" dirty="0"/>
              <a:t>背景知识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EC88B1-EDAA-F749-924B-3E1B3BBC6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r>
                  <a:rPr kumimoji="1"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zh-CN" altLang="en-US" dirty="0"/>
                  <a:t>前向过程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zh-CN" altLang="en-US" dirty="0"/>
                  <a:t>要越来越大，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>
                  <a:buFont typeface="Wingdings" pitchFamily="2" charset="2"/>
                  <a:buChar char="Ø"/>
                </a:pPr>
                <a:r>
                  <a:rPr kumimoji="1" lang="zh-CN" altLang="en-US" dirty="0"/>
                  <a:t>反向过程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lvl="1">
                  <a:buFont typeface="Wingdings" pitchFamily="2" charset="2"/>
                  <a:buChar char="Ø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EC88B1-EDAA-F749-924B-3E1B3BBC6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4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69BFE-6A0C-F14A-BD29-035955F8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4DB5A4-FD87-004F-8F12-A655A6145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99" y="1764085"/>
            <a:ext cx="7520285" cy="14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4485D08-68D3-998D-E1A1-231EB59EC3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F35D291-0FE7-994F-ACF2-09D1DEE0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A986F-4D87-8E47-9504-A3D56232F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509" y="1044005"/>
                <a:ext cx="11412067" cy="5904656"/>
              </a:xfrm>
            </p:spPr>
            <p:txBody>
              <a:bodyPr>
                <a:normAutofit/>
              </a:bodyPr>
              <a:lstStyle/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前向过程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1" lang="zh-CN" altLang="en-US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FA986F-4D87-8E47-9504-A3D56232F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509" y="1044005"/>
                <a:ext cx="11412067" cy="5904656"/>
              </a:xfrm>
              <a:blipFill>
                <a:blip r:embed="rId5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23403-5A95-874F-9478-26FC3E08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C4F9613-7AF5-7E41-89C8-1B4102D36161}"/>
              </a:ext>
            </a:extLst>
          </p:cNvPr>
          <p:cNvCxnSpPr/>
          <p:nvPr/>
        </p:nvCxnSpPr>
        <p:spPr>
          <a:xfrm>
            <a:off x="6512173" y="6300589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2308CE2-2053-6E26-3B82-CEE3BD130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25" y="1235444"/>
            <a:ext cx="7772400" cy="16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3DDF-4E1B-86EB-8DE1-DBDE9554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EB05754-51DC-3837-1247-4FCDC2AC3D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A23D9D-22B4-923E-A537-96CB9FBC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背景知识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5430E0-3F63-DB8B-603E-6BB204282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509" y="1044005"/>
                <a:ext cx="11412067" cy="5904656"/>
              </a:xfrm>
            </p:spPr>
            <p:txBody>
              <a:bodyPr>
                <a:normAutofit lnSpcReduction="10000"/>
              </a:bodyPr>
              <a:lstStyle/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反向过程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⋉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5430E0-3F63-DB8B-603E-6BB204282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509" y="1044005"/>
                <a:ext cx="11412067" cy="5904656"/>
              </a:xfrm>
              <a:blipFill>
                <a:blip r:embed="rId5"/>
                <a:stretch>
                  <a:fillRect l="-1001" b="-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059019-27D0-7313-1526-DF8C3DDA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045" y="6476343"/>
            <a:ext cx="2837392" cy="364195"/>
          </a:xfrm>
        </p:spPr>
        <p:txBody>
          <a:bodyPr/>
          <a:lstStyle/>
          <a:p>
            <a:fld id="{ACBE8222-9D24-4439-B089-51A36CE2D63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44BE34-6C1E-992F-26B0-BA2DCDAE1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25" y="933140"/>
            <a:ext cx="7772400" cy="16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D5D940-FCD5-FC65-4F8F-B7FCBE342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33C4ED4-FDA3-A930-13C8-719D6CDB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推导过程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91BB4-2F48-5722-10DE-3D937CB33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−(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𝓊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𝓊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如何计算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使用</a:t>
                </a:r>
                <a:r>
                  <a:rPr kumimoji="1" lang="en-US" altLang="zh-CN" dirty="0" err="1"/>
                  <a:t>Unet</a:t>
                </a:r>
                <a:r>
                  <a:rPr kumimoji="1" lang="zh-CN" altLang="en-US" dirty="0"/>
                  <a:t>网络进行拟合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91BB4-2F48-5722-10DE-3D937CB33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424DEA-3A9E-2292-A14E-1BCE8772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5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827262A-9419-A29F-5BF0-9D512AEDAC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BBB9C1-64BE-B27E-96F9-28457E42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F55116-ED1B-B947-D686-C42EC68D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CD3AF1-F540-81B5-5CFF-8060AFA76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76" y="1404045"/>
            <a:ext cx="11375057" cy="2736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678097-15E6-CFEF-81D1-973B2226F00D}"/>
              </a:ext>
            </a:extLst>
          </p:cNvPr>
          <p:cNvSpPr txBox="1"/>
          <p:nvPr/>
        </p:nvSpPr>
        <p:spPr>
          <a:xfrm>
            <a:off x="2501791" y="4541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拟合噪声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6F51B8-A1EC-44CB-5409-E20841FC54AE}"/>
              </a:ext>
            </a:extLst>
          </p:cNvPr>
          <p:cNvSpPr txBox="1"/>
          <p:nvPr/>
        </p:nvSpPr>
        <p:spPr>
          <a:xfrm>
            <a:off x="6800205" y="45415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根据上述推导公式逆向计算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C48AC10-91E7-E3D6-974B-3B517D4C2AE5}"/>
              </a:ext>
            </a:extLst>
          </p:cNvPr>
          <p:cNvCxnSpPr>
            <a:cxnSpLocks/>
          </p:cNvCxnSpPr>
          <p:nvPr/>
        </p:nvCxnSpPr>
        <p:spPr>
          <a:xfrm flipV="1">
            <a:off x="3055789" y="3739115"/>
            <a:ext cx="0" cy="80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97180C6-BC0C-0695-1A28-0934D1F67914}"/>
              </a:ext>
            </a:extLst>
          </p:cNvPr>
          <p:cNvCxnSpPr>
            <a:cxnSpLocks/>
          </p:cNvCxnSpPr>
          <p:nvPr/>
        </p:nvCxnSpPr>
        <p:spPr>
          <a:xfrm flipV="1">
            <a:off x="8168357" y="3420269"/>
            <a:ext cx="0" cy="112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6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676AD88-7753-E080-E516-78143D08A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E6C34C-70D5-7983-93E2-AAC4C014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原始推导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8DF97-4D39-90FD-55A5-6DE8E6E5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27529-3CBD-F4DA-D017-3AF7F229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3" y="1975855"/>
            <a:ext cx="7900185" cy="4453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B49913-957A-159A-8657-76064265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243" y="891034"/>
            <a:ext cx="5688632" cy="22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0F32-BDEE-C230-E478-0735495D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5FF54B0-C3E9-CB01-13F8-08502D2B5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ED0EF1-387A-87DE-8402-65037405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原始推导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BDBF7-2980-EA8B-9223-A9E83369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346C0-F596-99CF-BD69-4364989E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7" y="1548061"/>
            <a:ext cx="7772400" cy="32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3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CD3F9-E7B8-BF0D-6838-7A36D2B3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BBC9AF-A4C8-0842-50F5-3DDDC2715B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90" y="724"/>
            <a:ext cx="12178141" cy="68390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ADFAB6-254B-CF1F-ED6D-BAEBA574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原始推导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0DA9-A79B-E776-1971-76E1BD00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8222-9D24-4439-B089-51A36CE2D633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94EFCA-C940-B23B-728F-D6A4E955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7" y="1548061"/>
            <a:ext cx="7772400" cy="32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20203</TotalTime>
  <Words>278</Words>
  <Application>Microsoft Macintosh PowerPoint</Application>
  <PresentationFormat>自定义</PresentationFormat>
  <Paragraphs>71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黑体</vt:lpstr>
      <vt:lpstr>楷体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背景知识</vt:lpstr>
      <vt:lpstr>背景知识</vt:lpstr>
      <vt:lpstr>背景知识</vt:lpstr>
      <vt:lpstr>推导过程</vt:lpstr>
      <vt:lpstr>训练过程</vt:lpstr>
      <vt:lpstr>原始推导</vt:lpstr>
      <vt:lpstr>原始推导</vt:lpstr>
      <vt:lpstr>原始推导</vt:lpstr>
      <vt:lpstr>原始推导</vt:lpstr>
      <vt:lpstr>原始推导</vt:lpstr>
      <vt:lpstr>训练过程</vt:lpstr>
      <vt:lpstr>实验</vt:lpstr>
      <vt:lpstr>谢谢！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c47587</cp:lastModifiedBy>
  <cp:revision>4030</cp:revision>
  <dcterms:created xsi:type="dcterms:W3CDTF">2015-03-30T08:22:25Z</dcterms:created>
  <dcterms:modified xsi:type="dcterms:W3CDTF">2025-07-14T09:35:56Z</dcterms:modified>
</cp:coreProperties>
</file>